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264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pos="480" userDrawn="1">
          <p15:clr>
            <a:srgbClr val="A4A3A4"/>
          </p15:clr>
        </p15:guide>
        <p15:guide id="5" orient="horz" pos="2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7A41E1-5E24-43A7-94A4-470BD9F33675}" v="65" dt="2025-05-06T19:25:27.502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906" autoAdjust="0"/>
  </p:normalViewPr>
  <p:slideViewPr>
    <p:cSldViewPr snapToGrid="0">
      <p:cViewPr varScale="1">
        <p:scale>
          <a:sx n="49" d="100"/>
          <a:sy n="49" d="100"/>
        </p:scale>
        <p:origin x="1268" y="44"/>
      </p:cViewPr>
      <p:guideLst>
        <p:guide orient="horz" pos="1080"/>
        <p:guide pos="264"/>
        <p:guide orient="horz" pos="648"/>
        <p:guide pos="480"/>
        <p:guide orient="horz" pos="2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80D98-0667-4369-9F65-F5F0F1DF596D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6497B-D270-4EB9-8D68-777C9AFBDC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4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6497B-D270-4EB9-8D68-777C9AFBDC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50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94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82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955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Grad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Title of presentation can run across three lines max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000374"/>
            <a:ext cx="3240088" cy="28352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Prepared for somebody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418153"/>
            <a:ext cx="3240088" cy="6731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lang="en-US" sz="1400" u="none" baseline="0" smtClean="0">
                <a:solidFill>
                  <a:schemeClr val="bg1"/>
                </a:solidFill>
                <a:latin typeface="Bliss Pro" panose="02000506050000020004" pitchFamily="2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1st January 2020, Private &amp; Confidential Version 1.0</a:t>
            </a:r>
          </a:p>
        </p:txBody>
      </p:sp>
    </p:spTree>
    <p:extLst>
      <p:ext uri="{BB962C8B-B14F-4D97-AF65-F5344CB8AC3E}">
        <p14:creationId xmlns:p14="http://schemas.microsoft.com/office/powerpoint/2010/main" val="24756118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291513" y="512763"/>
            <a:ext cx="0" cy="5868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Section Title. Introduces content</a:t>
            </a:r>
            <a:br>
              <a:rPr lang="en-US" dirty="0"/>
            </a:br>
            <a:r>
              <a:rPr lang="en-US" dirty="0"/>
              <a:t>to follow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09000" y="512763"/>
            <a:ext cx="3059113" cy="10191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8900" marR="0" indent="-198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+mj-lt"/>
              <a:buAutoNum type="arabicPeriod"/>
              <a:tabLst/>
              <a:defRPr sz="1400" b="0" i="0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liss Pro" charset="0"/>
                <a:ea typeface="Bliss Pro" charset="0"/>
                <a:cs typeface="Bliss Pro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  <a:p>
            <a:pPr lvl="0"/>
            <a:r>
              <a:rPr lang="en-US" dirty="0"/>
              <a:t>Different Title slide</a:t>
            </a:r>
          </a:p>
          <a:p>
            <a:pPr lvl="0"/>
            <a:r>
              <a:rPr lang="en-US" dirty="0"/>
              <a:t>And another one</a:t>
            </a:r>
          </a:p>
        </p:txBody>
      </p:sp>
    </p:spTree>
    <p:extLst>
      <p:ext uri="{BB962C8B-B14F-4D97-AF65-F5344CB8AC3E}">
        <p14:creationId xmlns:p14="http://schemas.microsoft.com/office/powerpoint/2010/main" val="4110723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2229" y="512763"/>
            <a:ext cx="247196" cy="67740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ts val="3200"/>
              </a:lnSpc>
            </a:pPr>
            <a:r>
              <a:rPr lang="en-US" sz="3200" b="0" i="0" u="none" kern="1200" baseline="0" dirty="0">
                <a:solidFill>
                  <a:schemeClr val="tx2"/>
                </a:solidFill>
                <a:latin typeface="Bliss Pro" charset="0"/>
                <a:ea typeface="Bliss Pro" charset="0"/>
                <a:cs typeface="Bliss Pro" charset="0"/>
              </a:rPr>
              <a:t>“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469899"/>
            <a:ext cx="4356100" cy="24876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Text can be placed within this slide to form a quote. Avoid it becoming longer than five lines though ”</a:t>
            </a:r>
          </a:p>
        </p:txBody>
      </p:sp>
    </p:spTree>
    <p:extLst>
      <p:ext uri="{BB962C8B-B14F-4D97-AF65-F5344CB8AC3E}">
        <p14:creationId xmlns:p14="http://schemas.microsoft.com/office/powerpoint/2010/main" val="6798971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hin - Graphic Thi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84187"/>
            <a:ext cx="3240088" cy="6048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 Medium" charset="0"/>
                <a:ea typeface="Bliss Pro Medium" charset="0"/>
                <a:cs typeface="Bliss Pro Medium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Page title can be a max of two lines </a:t>
            </a:r>
            <a:r>
              <a:rPr lang="mr-IN" dirty="0"/>
              <a:t>–</a:t>
            </a:r>
            <a:r>
              <a:rPr lang="en-US" dirty="0"/>
              <a:t> Short &amp; sweet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257072"/>
            <a:ext cx="3240088" cy="314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nl-BE" dirty="0"/>
              <a:t>Subtitle can only be a single line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1739672"/>
            <a:ext cx="3240088" cy="3621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SzPct val="70000"/>
              <a:buFont typeface="Arial" charset="0"/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r>
              <a:rPr lang="en-US" dirty="0"/>
              <a:t>And your content here. If you want to change the picture, just use the “format background” option and select the image of your choice!</a:t>
            </a:r>
            <a:br>
              <a:rPr lang="en-US" dirty="0"/>
            </a:b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F05ACCE-E8F9-0546-A890-6E0556DC95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38600" y="512763"/>
            <a:ext cx="7529513" cy="5868987"/>
          </a:xfrm>
          <a:prstGeom prst="rect">
            <a:avLst/>
          </a:prstGeom>
          <a:blipFill dpi="0" rotWithShape="1">
            <a:blip r:embed="rId3"/>
            <a:srcRect/>
            <a:tile tx="0" ty="0" sx="50000" sy="50000" flip="none" algn="tl"/>
          </a:blip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36531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id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Title of presentation can run across three lines max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000374"/>
            <a:ext cx="3240088" cy="28352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Prepared for somebody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418153"/>
            <a:ext cx="3240088" cy="6731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lang="en-US" sz="1400" u="none" baseline="0" smtClean="0">
                <a:solidFill>
                  <a:schemeClr val="bg1"/>
                </a:solidFill>
                <a:latin typeface="Bliss Pro" panose="02000506050000020004" pitchFamily="2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1st January 2020, Private &amp; Confidential Version 1.0</a:t>
            </a:r>
          </a:p>
        </p:txBody>
      </p:sp>
    </p:spTree>
    <p:extLst>
      <p:ext uri="{BB962C8B-B14F-4D97-AF65-F5344CB8AC3E}">
        <p14:creationId xmlns:p14="http://schemas.microsoft.com/office/powerpoint/2010/main" val="13355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Title of presentation can run across three lines max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000374"/>
            <a:ext cx="3240088" cy="28352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Prepared for somebody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418153"/>
            <a:ext cx="3240088" cy="6731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lang="en-US" sz="1400" u="none" baseline="0" smtClean="0">
                <a:solidFill>
                  <a:schemeClr val="bg1"/>
                </a:solidFill>
                <a:latin typeface="Bliss Pro" panose="02000506050000020004" pitchFamily="2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1st January 2020, Private &amp; Confidential Version 1.0</a:t>
            </a:r>
          </a:p>
        </p:txBody>
      </p:sp>
    </p:spTree>
    <p:extLst>
      <p:ext uri="{BB962C8B-B14F-4D97-AF65-F5344CB8AC3E}">
        <p14:creationId xmlns:p14="http://schemas.microsoft.com/office/powerpoint/2010/main" val="11153501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8291513" y="512763"/>
            <a:ext cx="0" cy="586898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Section Title. Introduces content</a:t>
            </a:r>
            <a:br>
              <a:rPr lang="en-US" dirty="0"/>
            </a:br>
            <a:r>
              <a:rPr lang="en-US" dirty="0"/>
              <a:t>to follow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09000" y="512763"/>
            <a:ext cx="3059113" cy="10191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8900" marR="0" indent="-198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+mj-lt"/>
              <a:buAutoNum type="arabicPeriod"/>
              <a:tabLst/>
              <a:defRPr sz="1400" b="0" i="0" cap="none" spc="0" baseline="0">
                <a:ln>
                  <a:noFill/>
                </a:ln>
                <a:solidFill>
                  <a:schemeClr val="bg1"/>
                </a:solidFill>
                <a:effectLst/>
                <a:latin typeface="Bliss Pro" charset="0"/>
                <a:ea typeface="Bliss Pro" charset="0"/>
                <a:cs typeface="Bliss Pro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  <a:p>
            <a:pPr lvl="0"/>
            <a:r>
              <a:rPr lang="en-US" dirty="0"/>
              <a:t>Different Title slide</a:t>
            </a:r>
          </a:p>
          <a:p>
            <a:pPr lvl="0"/>
            <a:r>
              <a:rPr lang="en-US" dirty="0"/>
              <a:t>And another one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CB4E859-997D-AD4D-8FA7-116A51DA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5093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CE8CF6E-53DB-EA43-8756-14BFB324B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7093" y="6356350"/>
            <a:ext cx="2743200" cy="365125"/>
          </a:xfrm>
        </p:spPr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340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291513" y="512763"/>
            <a:ext cx="0" cy="586898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Section Title. Introduces content</a:t>
            </a:r>
            <a:br>
              <a:rPr lang="en-US" dirty="0"/>
            </a:br>
            <a:r>
              <a:rPr lang="en-US" dirty="0"/>
              <a:t>to follow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09000" y="512763"/>
            <a:ext cx="3059113" cy="10191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8900" marR="0" indent="-198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+mj-lt"/>
              <a:buAutoNum type="arabicPeriod"/>
              <a:tabLst/>
              <a:defRPr sz="1400" b="0" i="0" cap="none" spc="0" baseline="0">
                <a:ln>
                  <a:noFill/>
                </a:ln>
                <a:solidFill>
                  <a:schemeClr val="bg1"/>
                </a:solidFill>
                <a:effectLst/>
                <a:latin typeface="Bliss Pro" charset="0"/>
                <a:ea typeface="Bliss Pro" charset="0"/>
                <a:cs typeface="Bliss Pro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  <a:p>
            <a:pPr lvl="0"/>
            <a:r>
              <a:rPr lang="en-US" dirty="0"/>
              <a:t>Different Title slide</a:t>
            </a:r>
          </a:p>
          <a:p>
            <a:pPr lvl="0"/>
            <a:r>
              <a:rPr lang="en-US" dirty="0"/>
              <a:t>And another one</a:t>
            </a:r>
          </a:p>
        </p:txBody>
      </p:sp>
    </p:spTree>
    <p:extLst>
      <p:ext uri="{BB962C8B-B14F-4D97-AF65-F5344CB8AC3E}">
        <p14:creationId xmlns:p14="http://schemas.microsoft.com/office/powerpoint/2010/main" val="238568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199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rima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95093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67093" y="6356350"/>
            <a:ext cx="2743200" cy="365125"/>
          </a:xfrm>
        </p:spPr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2229" y="512763"/>
            <a:ext cx="247196" cy="67740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ts val="3200"/>
              </a:lnSpc>
            </a:pPr>
            <a:r>
              <a:rPr lang="en-US" sz="3200" b="0" i="0" u="none" kern="1200" baseline="0" dirty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rPr>
              <a:t>“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469899"/>
            <a:ext cx="4356100" cy="24876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Text can be placed within this </a:t>
            </a:r>
            <a:r>
              <a:rPr lang="en-US"/>
              <a:t>slide to form </a:t>
            </a:r>
            <a:r>
              <a:rPr lang="en-US" dirty="0"/>
              <a:t>a quote. Avoid it becoming longer than five lines though ”</a:t>
            </a:r>
          </a:p>
        </p:txBody>
      </p:sp>
    </p:spTree>
    <p:extLst>
      <p:ext uri="{BB962C8B-B14F-4D97-AF65-F5344CB8AC3E}">
        <p14:creationId xmlns:p14="http://schemas.microsoft.com/office/powerpoint/2010/main" val="497876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econda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2229" y="512763"/>
            <a:ext cx="247196" cy="67740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ts val="3200"/>
              </a:lnSpc>
            </a:pPr>
            <a:r>
              <a:rPr lang="en-US" sz="3200" b="0" i="0" u="none" kern="1200" baseline="0" dirty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rPr>
              <a:t>“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469899"/>
            <a:ext cx="4356100" cy="24876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Text can be placed within this </a:t>
            </a:r>
            <a:r>
              <a:rPr lang="en-US"/>
              <a:t>slide to form </a:t>
            </a:r>
            <a:r>
              <a:rPr lang="en-US" dirty="0"/>
              <a:t>a quote. Avoid it becoming longer than five lines though ”</a:t>
            </a:r>
          </a:p>
        </p:txBody>
      </p:sp>
    </p:spTree>
    <p:extLst>
      <p:ext uri="{BB962C8B-B14F-4D97-AF65-F5344CB8AC3E}">
        <p14:creationId xmlns:p14="http://schemas.microsoft.com/office/powerpoint/2010/main" val="1580637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hick - Graphic Th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356475" y="512763"/>
            <a:ext cx="4211638" cy="5868987"/>
          </a:xfrm>
          <a:prstGeom prst="rect">
            <a:avLst/>
          </a:prstGeom>
          <a:blipFill dpi="0" rotWithShape="1">
            <a:blip r:embed="rId3"/>
            <a:srcRect/>
            <a:tile tx="0" ty="0" sx="50000" sy="50000" flip="none" algn="tl"/>
          </a:blip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4" y="484187"/>
            <a:ext cx="5508625" cy="6048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 Medium" charset="0"/>
                <a:ea typeface="Bliss Pro Medium" charset="0"/>
                <a:cs typeface="Bliss Pro Medium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Page title can be a max of two </a:t>
            </a:r>
            <a:br>
              <a:rPr lang="en-US" dirty="0"/>
            </a:br>
            <a:r>
              <a:rPr lang="en-US" dirty="0"/>
              <a:t>lines </a:t>
            </a:r>
            <a:r>
              <a:rPr lang="mr-IN" dirty="0"/>
              <a:t>–</a:t>
            </a:r>
            <a:r>
              <a:rPr lang="en-US" dirty="0"/>
              <a:t> Short &amp; sweet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1257072"/>
            <a:ext cx="5508625" cy="314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nl-BE" dirty="0"/>
              <a:t>Subtitle can only be a single line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9424" y="1739672"/>
            <a:ext cx="5508625" cy="3621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SzPct val="70000"/>
              <a:buFont typeface="Arial" charset="0"/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r>
              <a:rPr lang="en-US" dirty="0"/>
              <a:t>And your content here. If you want to change the picture, just use the “format background” option and select the image of your choice!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6010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84187"/>
            <a:ext cx="3559175" cy="6048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 Medium" charset="0"/>
                <a:ea typeface="Bliss Pro Medium" charset="0"/>
                <a:cs typeface="Bliss Pro Medium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Page title can be a max of two </a:t>
            </a:r>
            <a:br>
              <a:rPr lang="en-US" dirty="0"/>
            </a:br>
            <a:r>
              <a:rPr lang="en-US" dirty="0"/>
              <a:t>lines </a:t>
            </a:r>
            <a:r>
              <a:rPr lang="mr-IN" dirty="0"/>
              <a:t>–</a:t>
            </a:r>
            <a:r>
              <a:rPr lang="en-US" dirty="0"/>
              <a:t> Short &amp; sweet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257072"/>
            <a:ext cx="3559175" cy="314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nl-BE" dirty="0"/>
              <a:t>Subtitle can only be a single line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1739672"/>
            <a:ext cx="3559175" cy="3621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SzPct val="70000"/>
              <a:buFont typeface="Arial" charset="0"/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r>
              <a:rPr lang="en-US" dirty="0"/>
              <a:t>And your content here. If you want to change the picture, just use the “format background” option and select the image of your choice!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72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253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816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94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569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07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70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243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AADB2-57CB-4C84-A1D1-EE935D3AAEA1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0FBC6-832F-4005-94AC-E85F069D76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0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22BB65-B6F6-0450-6ECC-E3797A38D5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Meet and Assist Service At Muscat international Airport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1ACC0F-4EE9-71E9-3160-DF97B60A98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Premium Services </a:t>
            </a:r>
          </a:p>
        </p:txBody>
      </p:sp>
    </p:spTree>
    <p:extLst>
      <p:ext uri="{BB962C8B-B14F-4D97-AF65-F5344CB8AC3E}">
        <p14:creationId xmlns:p14="http://schemas.microsoft.com/office/powerpoint/2010/main" val="2771562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279A735-A004-F77F-8D80-6427703C6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3" y="2432957"/>
            <a:ext cx="4541520" cy="20737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b="1" i="0" u="none" strike="noStrike" kern="1200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ptos" panose="020B0004020202020204" pitchFamily="34" charset="0"/>
                <a:ea typeface="+mj-ea"/>
                <a:cs typeface="+mj-cs"/>
              </a:rPr>
              <a:t>Location: </a:t>
            </a:r>
            <a:r>
              <a:rPr kumimoji="0" lang="en-US" altLang="en-US" sz="2400" b="0" i="0" u="none" strike="noStrike" kern="1200" cap="none" normalizeH="0" baseline="0" dirty="0">
                <a:ln>
                  <a:noFill/>
                </a:ln>
                <a:effectLst/>
                <a:latin typeface="Aptos" panose="020B0004020202020204" pitchFamily="34" charset="0"/>
                <a:ea typeface="+mj-ea"/>
                <a:cs typeface="+mj-cs"/>
              </a:rPr>
              <a:t>South PRM Office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2400" b="1" i="0" u="none" strike="noStrike" kern="1200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ptos" panose="020B0004020202020204" pitchFamily="34" charset="0"/>
                <a:ea typeface="+mj-ea"/>
                <a:cs typeface="+mj-cs"/>
              </a:rPr>
              <a:t>Purpose</a:t>
            </a:r>
            <a:r>
              <a:rPr kumimoji="0" lang="en-US" altLang="en-US" sz="2400" b="0" i="0" u="none" strike="noStrike" kern="1200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ptos" panose="020B0004020202020204" pitchFamily="34" charset="0"/>
                <a:ea typeface="+mj-ea"/>
                <a:cs typeface="+mj-cs"/>
              </a:rPr>
              <a:t>: </a:t>
            </a:r>
            <a:r>
              <a:rPr kumimoji="0" lang="en-US" altLang="en-US" sz="2400" b="0" i="0" u="none" strike="noStrike" kern="1200" cap="none" normalizeH="0" baseline="0" dirty="0">
                <a:ln>
                  <a:noFill/>
                </a:ln>
                <a:effectLst/>
                <a:latin typeface="Aptos" panose="020B0004020202020204" pitchFamily="34" charset="0"/>
                <a:ea typeface="+mj-ea"/>
                <a:cs typeface="+mj-cs"/>
              </a:rPr>
              <a:t>Temporary holding area for Meet &amp; Assist departure passengers arriving early</a:t>
            </a:r>
          </a:p>
          <a:p>
            <a:pPr marL="0" marR="0" lvl="0" indent="0" defTabSz="9144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2400" b="0" i="0" u="none" strike="noStrike" kern="1200" cap="none" normalizeH="0" baseline="0" dirty="0">
              <a:ln>
                <a:noFill/>
              </a:ln>
              <a:effectLst/>
              <a:latin typeface="Aptos" panose="020B0004020202020204" pitchFamily="34" charset="0"/>
              <a:ea typeface="+mj-ea"/>
              <a:cs typeface="+mj-cs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61D1FF-034B-EF77-2B05-9A90B5A3828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6891" y="461668"/>
            <a:ext cx="6193518" cy="567032"/>
          </a:xfrm>
        </p:spPr>
        <p:txBody>
          <a:bodyPr vert="horz" lIns="0" tIns="0" rIns="0" bIns="0" rtlCol="0" anchor="ctr">
            <a:noAutofit/>
          </a:bodyPr>
          <a:lstStyle/>
          <a:p>
            <a:r>
              <a:rPr lang="en-US" sz="3600" b="1" dirty="0">
                <a:solidFill>
                  <a:srgbClr val="0070C0"/>
                </a:solidFill>
                <a:ea typeface="+mn-ea"/>
                <a:cs typeface="+mn-cs"/>
              </a:rPr>
              <a:t>Waiting Area in Departure </a:t>
            </a:r>
          </a:p>
        </p:txBody>
      </p:sp>
      <p:pic>
        <p:nvPicPr>
          <p:cNvPr id="5125" name="Picture 5" descr="Generated image">
            <a:extLst>
              <a:ext uri="{FF2B5EF4-FFF2-40B4-BE49-F238E27FC236}">
                <a16:creationId xmlns:a16="http://schemas.microsoft.com/office/drawing/2014/main" id="{FF0D11DC-266B-E3A2-9702-CEC41363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4" b="3719"/>
          <a:stretch/>
        </p:blipFill>
        <p:spPr bwMode="auto">
          <a:xfrm>
            <a:off x="5802086" y="1734184"/>
            <a:ext cx="5551714" cy="466214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3604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39B4DD-F5B6-90F6-7D60-E0CAC23709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469899"/>
            <a:ext cx="8093529" cy="558801"/>
          </a:xfrm>
        </p:spPr>
        <p:txBody>
          <a:bodyPr anchor="ctr"/>
          <a:lstStyle/>
          <a:p>
            <a:r>
              <a:rPr lang="en-US" sz="3600" b="1" dirty="0">
                <a:solidFill>
                  <a:srgbClr val="0070C0"/>
                </a:solidFill>
                <a:ea typeface="+mn-ea"/>
                <a:cs typeface="+mn-cs"/>
              </a:rPr>
              <a:t>Tools, Equipment &amp; Infrastructure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5506052-858A-D407-2788-60E58E4140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235407"/>
              </p:ext>
            </p:extLst>
          </p:nvPr>
        </p:nvGraphicFramePr>
        <p:xfrm>
          <a:off x="761999" y="1714500"/>
          <a:ext cx="10950576" cy="3327763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3650192">
                  <a:extLst>
                    <a:ext uri="{9D8B030D-6E8A-4147-A177-3AD203B41FA5}">
                      <a16:colId xmlns:a16="http://schemas.microsoft.com/office/drawing/2014/main" val="1809100849"/>
                    </a:ext>
                  </a:extLst>
                </a:gridCol>
                <a:gridCol w="3650192">
                  <a:extLst>
                    <a:ext uri="{9D8B030D-6E8A-4147-A177-3AD203B41FA5}">
                      <a16:colId xmlns:a16="http://schemas.microsoft.com/office/drawing/2014/main" val="3665189394"/>
                    </a:ext>
                  </a:extLst>
                </a:gridCol>
                <a:gridCol w="3650192">
                  <a:extLst>
                    <a:ext uri="{9D8B030D-6E8A-4147-A177-3AD203B41FA5}">
                      <a16:colId xmlns:a16="http://schemas.microsoft.com/office/drawing/2014/main" val="2193421459"/>
                    </a:ext>
                  </a:extLst>
                </a:gridCol>
              </a:tblGrid>
              <a:tr h="39277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ptos" panose="020B0004020202020204" pitchFamily="34" charset="0"/>
                        </a:rPr>
                        <a:t>Item</a:t>
                      </a:r>
                      <a:endParaRPr lang="en-US" sz="1800" dirty="0">
                        <a:latin typeface="Aptos" panose="020B0004020202020204" pitchFamily="34" charset="0"/>
                      </a:endParaRP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ptos" panose="020B0004020202020204" pitchFamily="34" charset="0"/>
                        </a:rPr>
                        <a:t>Quantity / Details</a:t>
                      </a:r>
                      <a:endParaRPr lang="en-US" sz="1800" dirty="0">
                        <a:latin typeface="Aptos" panose="020B0004020202020204" pitchFamily="34" charset="0"/>
                      </a:endParaRP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Aptos" panose="020B0004020202020204" pitchFamily="34" charset="0"/>
                        </a:rPr>
                        <a:t>Purpose</a:t>
                      </a:r>
                      <a:endParaRPr lang="en-US" sz="1800" dirty="0">
                        <a:latin typeface="Aptos" panose="020B0004020202020204" pitchFamily="34" charset="0"/>
                      </a:endParaRPr>
                    </a:p>
                  </a:txBody>
                  <a:tcPr marL="41441" marR="41441" marT="20721" marB="20721" anchor="ctr"/>
                </a:tc>
                <a:extLst>
                  <a:ext uri="{0D108BD9-81ED-4DB2-BD59-A6C34878D82A}">
                    <a16:rowId xmlns:a16="http://schemas.microsoft.com/office/drawing/2014/main" val="905850610"/>
                  </a:ext>
                </a:extLst>
              </a:tr>
              <a:tr h="39277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Reception/Check-in Podium</a:t>
                      </a: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ptos" panose="020B0004020202020204" pitchFamily="34" charset="0"/>
                        </a:rPr>
                        <a:t>For staff at entry points</a:t>
                      </a:r>
                    </a:p>
                  </a:txBody>
                  <a:tcPr marL="41441" marR="41441" marT="20721" marB="20721" anchor="ctr"/>
                </a:tc>
                <a:extLst>
                  <a:ext uri="{0D108BD9-81ED-4DB2-BD59-A6C34878D82A}">
                    <a16:rowId xmlns:a16="http://schemas.microsoft.com/office/drawing/2014/main" val="3334499773"/>
                  </a:ext>
                </a:extLst>
              </a:tr>
              <a:tr h="6987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Fast Track Podium</a:t>
                      </a: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latin typeface="Aptos" panose="020B0004020202020204" pitchFamily="34" charset="0"/>
                        </a:rPr>
                        <a:t>Positioned before immigration counters</a:t>
                      </a:r>
                    </a:p>
                  </a:txBody>
                  <a:tcPr marL="41441" marR="41441" marT="20721" marB="20721" anchor="ctr"/>
                </a:tc>
                <a:extLst>
                  <a:ext uri="{0D108BD9-81ED-4DB2-BD59-A6C34878D82A}">
                    <a16:rowId xmlns:a16="http://schemas.microsoft.com/office/drawing/2014/main" val="2826361577"/>
                  </a:ext>
                </a:extLst>
              </a:tr>
              <a:tr h="69876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Tablet/Handheld Device</a:t>
                      </a: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Pax coordination, tracking, and form signing</a:t>
                      </a:r>
                    </a:p>
                  </a:txBody>
                  <a:tcPr marL="41441" marR="41441" marT="20721" marB="20721" anchor="ctr"/>
                </a:tc>
                <a:extLst>
                  <a:ext uri="{0D108BD9-81ED-4DB2-BD59-A6C34878D82A}">
                    <a16:rowId xmlns:a16="http://schemas.microsoft.com/office/drawing/2014/main" val="4176055892"/>
                  </a:ext>
                </a:extLst>
              </a:tr>
              <a:tr h="51973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Laptop/Desktop</a:t>
                      </a: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Admin and guest management</a:t>
                      </a:r>
                    </a:p>
                  </a:txBody>
                  <a:tcPr marL="41441" marR="41441" marT="20721" marB="20721" anchor="ctr"/>
                </a:tc>
                <a:extLst>
                  <a:ext uri="{0D108BD9-81ED-4DB2-BD59-A6C34878D82A}">
                    <a16:rowId xmlns:a16="http://schemas.microsoft.com/office/drawing/2014/main" val="1071265586"/>
                  </a:ext>
                </a:extLst>
              </a:tr>
              <a:tr h="6249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Fast Track Signage</a:t>
                      </a: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3–5</a:t>
                      </a:r>
                    </a:p>
                  </a:txBody>
                  <a:tcPr marL="41441" marR="41441" marT="20721" marB="2072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ptos" panose="020B0004020202020204" pitchFamily="34" charset="0"/>
                        </a:rPr>
                        <a:t>Clear directions near immigration</a:t>
                      </a:r>
                    </a:p>
                  </a:txBody>
                  <a:tcPr marL="41441" marR="41441" marT="20721" marB="20721" anchor="ctr"/>
                </a:tc>
                <a:extLst>
                  <a:ext uri="{0D108BD9-81ED-4DB2-BD59-A6C34878D82A}">
                    <a16:rowId xmlns:a16="http://schemas.microsoft.com/office/drawing/2014/main" val="760449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796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3976FB40-CB60-DEFA-445A-F51075F59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7" y="1458685"/>
            <a:ext cx="3603171" cy="360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enerated image">
            <a:extLst>
              <a:ext uri="{FF2B5EF4-FFF2-40B4-BE49-F238E27FC236}">
                <a16:creationId xmlns:a16="http://schemas.microsoft.com/office/drawing/2014/main" id="{444E27AD-D8CF-021D-3DEF-409DEC1C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703" y="1458684"/>
            <a:ext cx="3603171" cy="36031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07ED29-EDA3-4B34-1F4F-6E49FE5E2CDB}"/>
              </a:ext>
            </a:extLst>
          </p:cNvPr>
          <p:cNvSpPr txBox="1"/>
          <p:nvPr/>
        </p:nvSpPr>
        <p:spPr>
          <a:xfrm>
            <a:off x="1021583" y="654716"/>
            <a:ext cx="2409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Aptos" panose="020B0004020202020204" pitchFamily="34" charset="0"/>
              </a:rPr>
              <a:t>Baggage Trolley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A521D5-68DA-6B8E-6EDE-48CA423CD4D6}"/>
              </a:ext>
            </a:extLst>
          </p:cNvPr>
          <p:cNvSpPr txBox="1"/>
          <p:nvPr/>
        </p:nvSpPr>
        <p:spPr>
          <a:xfrm>
            <a:off x="4906515" y="654716"/>
            <a:ext cx="2785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Aptos" panose="020B0004020202020204" pitchFamily="34" charset="0"/>
              </a:rPr>
              <a:t>Fast Track Podium </a:t>
            </a:r>
          </a:p>
        </p:txBody>
      </p:sp>
      <p:pic>
        <p:nvPicPr>
          <p:cNvPr id="7172" name="Picture 4" descr="Generated image">
            <a:extLst>
              <a:ext uri="{FF2B5EF4-FFF2-40B4-BE49-F238E27FC236}">
                <a16:creationId xmlns:a16="http://schemas.microsoft.com/office/drawing/2014/main" id="{FD671161-AD69-0378-81BB-29A0A0F16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0529" y="1458684"/>
            <a:ext cx="3603171" cy="3603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7595D-150D-1339-0D1D-0CF0F90CF284}"/>
              </a:ext>
            </a:extLst>
          </p:cNvPr>
          <p:cNvSpPr txBox="1"/>
          <p:nvPr/>
        </p:nvSpPr>
        <p:spPr>
          <a:xfrm>
            <a:off x="9143916" y="654716"/>
            <a:ext cx="2200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  <a:latin typeface="Aptos" panose="020B0004020202020204" pitchFamily="34" charset="0"/>
              </a:rPr>
              <a:t>Name Display </a:t>
            </a:r>
          </a:p>
        </p:txBody>
      </p:sp>
    </p:spTree>
    <p:extLst>
      <p:ext uri="{BB962C8B-B14F-4D97-AF65-F5344CB8AC3E}">
        <p14:creationId xmlns:p14="http://schemas.microsoft.com/office/powerpoint/2010/main" val="12350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38E8C2-610F-6F67-172E-FDE933FB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9425" y="423863"/>
            <a:ext cx="3240088" cy="604837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3600" b="1" dirty="0">
                <a:solidFill>
                  <a:srgbClr val="0070C0"/>
                </a:solidFill>
              </a:rPr>
              <a:t>Package top 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AE30B9-9363-0BF7-D089-0439B8BE0D6C}"/>
              </a:ext>
            </a:extLst>
          </p:cNvPr>
          <p:cNvSpPr txBox="1"/>
          <p:nvPr/>
        </p:nvSpPr>
        <p:spPr>
          <a:xfrm>
            <a:off x="785449" y="1727563"/>
            <a:ext cx="3240088" cy="7789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b="1" dirty="0">
                <a:solidFill>
                  <a:srgbClr val="7030A0"/>
                </a:solidFill>
                <a:latin typeface="Aptos" panose="020B0004020202020204" pitchFamily="34" charset="0"/>
              </a:rPr>
              <a:t>Limousine Service – Arrival Add-On</a:t>
            </a:r>
          </a:p>
        </p:txBody>
      </p:sp>
      <p:sp>
        <p:nvSpPr>
          <p:cNvPr id="8199" name="Text Placeholder 3">
            <a:extLst>
              <a:ext uri="{FF2B5EF4-FFF2-40B4-BE49-F238E27FC236}">
                <a16:creationId xmlns:a16="http://schemas.microsoft.com/office/drawing/2014/main" id="{2195E0F9-57C4-D18E-888B-CC0BD6940B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5063" y="2689378"/>
            <a:ext cx="3240088" cy="2251560"/>
          </a:xfrm>
        </p:spPr>
        <p:txBody>
          <a:bodyPr/>
          <a:lstStyle/>
          <a:p>
            <a:r>
              <a:rPr lang="en-US" sz="2000" dirty="0">
                <a:latin typeface="Aptos" panose="020B0004020202020204" pitchFamily="34" charset="0"/>
              </a:rPr>
              <a:t>Enhance the arrival experience with our premium limousine transfer — seamless, stylish, and personalized from gate to destination.</a:t>
            </a:r>
          </a:p>
        </p:txBody>
      </p:sp>
      <p:pic>
        <p:nvPicPr>
          <p:cNvPr id="8194" name="Picture 2" descr="Generated image">
            <a:extLst>
              <a:ext uri="{FF2B5EF4-FFF2-40B4-BE49-F238E27FC236}">
                <a16:creationId xmlns:a16="http://schemas.microsoft.com/office/drawing/2014/main" id="{EF9A2B6D-7FCA-4778-4424-54286A07F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3" r="1" b="432"/>
          <a:stretch/>
        </p:blipFill>
        <p:spPr bwMode="auto">
          <a:xfrm>
            <a:off x="4314144" y="684721"/>
            <a:ext cx="7529513" cy="5868987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6603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82628-55CA-E043-2626-72A2B64CFF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1262" y="3149997"/>
            <a:ext cx="10469477" cy="558007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A Truly Exceptional Experience with Transom Handling </a:t>
            </a:r>
          </a:p>
        </p:txBody>
      </p:sp>
    </p:spTree>
    <p:extLst>
      <p:ext uri="{BB962C8B-B14F-4D97-AF65-F5344CB8AC3E}">
        <p14:creationId xmlns:p14="http://schemas.microsoft.com/office/powerpoint/2010/main" val="737610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A880B3-C0E5-45E4-BBA1-9D2D8CF0E1B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9100" y="474702"/>
            <a:ext cx="4356100" cy="553998"/>
          </a:xfrm>
          <a:noFill/>
        </p:spPr>
        <p:txBody>
          <a:bodyPr wrap="square">
            <a:spAutoFit/>
          </a:bodyPr>
          <a:lstStyle/>
          <a:p>
            <a:pPr defTabSz="457200"/>
            <a:r>
              <a:rPr lang="en-US" sz="4000" dirty="0">
                <a:solidFill>
                  <a:srgbClr val="0070C0"/>
                </a:solidFill>
                <a:latin typeface="Bliss Pro Medium"/>
                <a:ea typeface="+mn-ea"/>
                <a:cs typeface="+mn-cs"/>
              </a:rPr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96D32-E852-E633-9DCE-AEE7C05F748E}"/>
              </a:ext>
            </a:extLst>
          </p:cNvPr>
          <p:cNvSpPr txBox="1"/>
          <p:nvPr/>
        </p:nvSpPr>
        <p:spPr>
          <a:xfrm>
            <a:off x="768392" y="1723166"/>
            <a:ext cx="101450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ptos" panose="020B0004020202020204" pitchFamily="34" charset="0"/>
              </a:rPr>
              <a:t>To enhance the passenger journey by providing personalized "Meet and Assist" services at both </a:t>
            </a:r>
            <a:r>
              <a:rPr lang="en-US" sz="2800" b="1" dirty="0">
                <a:latin typeface="Aptos" panose="020B0004020202020204" pitchFamily="34" charset="0"/>
              </a:rPr>
              <a:t>Departure</a:t>
            </a:r>
            <a:r>
              <a:rPr lang="en-US" sz="2800" dirty="0">
                <a:latin typeface="Aptos" panose="020B0004020202020204" pitchFamily="34" charset="0"/>
              </a:rPr>
              <a:t> and </a:t>
            </a:r>
            <a:r>
              <a:rPr lang="en-US" sz="2800" b="1" dirty="0">
                <a:latin typeface="Aptos" panose="020B0004020202020204" pitchFamily="34" charset="0"/>
              </a:rPr>
              <a:t>Arrival</a:t>
            </a:r>
            <a:r>
              <a:rPr lang="en-US" sz="2800" dirty="0">
                <a:latin typeface="Aptos" panose="020B0004020202020204" pitchFamily="34" charset="0"/>
              </a:rPr>
              <a:t>, designed to elevate the travel experience with optional luxury, convenience, and surprise elements.</a:t>
            </a:r>
          </a:p>
          <a:p>
            <a:endParaRPr lang="en-US" sz="3600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366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78B7FB4A-588B-7E79-717A-D4A26A8B596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75063" y="1727563"/>
            <a:ext cx="11712575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69863" marR="0" lvl="0" indent="-1698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latin typeface="Aptos" panose="020B0004020202020204" pitchFamily="34" charset="0"/>
              </a:rPr>
              <a:t>Dedicated staff to greet the passenger at drop-off or parking</a:t>
            </a:r>
          </a:p>
          <a:p>
            <a:pPr marL="169863" marR="0" lvl="0" indent="-1698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latin typeface="Aptos" panose="020B0004020202020204" pitchFamily="34" charset="0"/>
              </a:rPr>
              <a:t>Porter service for baggage handling</a:t>
            </a:r>
          </a:p>
          <a:p>
            <a:pPr marL="169863" marR="0" lvl="0" indent="-169863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b="1" dirty="0">
                <a:latin typeface="Aptos" panose="020B0004020202020204" pitchFamily="34" charset="0"/>
              </a:rPr>
              <a:t>Fast-track through:</a:t>
            </a:r>
          </a:p>
          <a:p>
            <a:pPr marL="800100" lvl="2" indent="-342900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Aptos" panose="020B0004020202020204" pitchFamily="34" charset="0"/>
              </a:rPr>
              <a:t>Check-in counters</a:t>
            </a:r>
          </a:p>
          <a:p>
            <a:pPr marL="800100" lvl="2" indent="-342900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Aptos" panose="020B0004020202020204" pitchFamily="34" charset="0"/>
              </a:rPr>
              <a:t>Security screening</a:t>
            </a:r>
          </a:p>
          <a:p>
            <a:pPr marL="800100" lvl="2" indent="-342900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Aptos" panose="020B0004020202020204" pitchFamily="34" charset="0"/>
              </a:rPr>
              <a:t>Passport control</a:t>
            </a:r>
          </a:p>
          <a:p>
            <a:pPr marL="800100" lvl="2" indent="-342900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Aptos" panose="020B0004020202020204" pitchFamily="34" charset="0"/>
              </a:rPr>
              <a:t>Escort to lounge (if included)</a:t>
            </a:r>
          </a:p>
          <a:p>
            <a:pPr marL="800100" lvl="2" indent="-342900" fontAlgn="base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n-US" altLang="en-US" sz="2000" dirty="0">
                <a:latin typeface="Aptos" panose="020B0004020202020204" pitchFamily="34" charset="0"/>
              </a:rPr>
              <a:t>Final assistance until boarding gate</a:t>
            </a:r>
            <a:endParaRPr lang="en-US" altLang="en-US" sz="2400" dirty="0">
              <a:latin typeface="Aptos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19BD3B-21E0-01EA-BCFC-C4F0332CDC32}"/>
              </a:ext>
            </a:extLst>
          </p:cNvPr>
          <p:cNvSpPr txBox="1"/>
          <p:nvPr/>
        </p:nvSpPr>
        <p:spPr>
          <a:xfrm>
            <a:off x="419100" y="382369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600" b="1" spc="20" dirty="0">
                <a:solidFill>
                  <a:srgbClr val="0070C0"/>
                </a:solidFill>
                <a:latin typeface="Bliss Pro" charset="0"/>
              </a:rPr>
              <a:t>Departure Meet and Assist</a:t>
            </a:r>
          </a:p>
        </p:txBody>
      </p:sp>
    </p:spTree>
    <p:extLst>
      <p:ext uri="{BB962C8B-B14F-4D97-AF65-F5344CB8AC3E}">
        <p14:creationId xmlns:p14="http://schemas.microsoft.com/office/powerpoint/2010/main" val="2291273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570530-63DB-2CF9-0B5C-9EF03D3099BF}"/>
              </a:ext>
            </a:extLst>
          </p:cNvPr>
          <p:cNvSpPr txBox="1"/>
          <p:nvPr/>
        </p:nvSpPr>
        <p:spPr>
          <a:xfrm>
            <a:off x="768391" y="1721879"/>
            <a:ext cx="85192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Personalized meet at the aircraft gate or aerobridge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Fast-track through immigration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Baggage claim assistance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Porter service</a:t>
            </a:r>
          </a:p>
          <a:p>
            <a:pPr marL="169863" indent="-169863">
              <a:buFont typeface="Arial" panose="020B0604020202020204" pitchFamily="34" charset="0"/>
              <a:buChar char="•"/>
            </a:pPr>
            <a:r>
              <a:rPr lang="en-US" sz="2400" dirty="0">
                <a:latin typeface="Aptos" panose="020B0004020202020204" pitchFamily="34" charset="0"/>
              </a:rPr>
              <a:t>Escort to transport (taxi, limo, family)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D15D03-4A34-DD60-858B-38DBAE2231DE}"/>
              </a:ext>
            </a:extLst>
          </p:cNvPr>
          <p:cNvSpPr txBox="1"/>
          <p:nvPr/>
        </p:nvSpPr>
        <p:spPr>
          <a:xfrm>
            <a:off x="438555" y="382369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600" b="1" spc="20" dirty="0">
                <a:solidFill>
                  <a:srgbClr val="0070C0"/>
                </a:solidFill>
                <a:latin typeface="Bliss Pro" charset="0"/>
              </a:rPr>
              <a:t>Arrival Meet and Assist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818484B-D606-11A7-3540-A070AFA1C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38" y="3429000"/>
            <a:ext cx="4447904" cy="296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191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46758F-0E8D-F437-11CC-B9519AE54291}"/>
              </a:ext>
            </a:extLst>
          </p:cNvPr>
          <p:cNvSpPr txBox="1"/>
          <p:nvPr/>
        </p:nvSpPr>
        <p:spPr>
          <a:xfrm>
            <a:off x="419100" y="382369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3600" b="1" spc="20">
                <a:solidFill>
                  <a:srgbClr val="0070C0"/>
                </a:solidFill>
                <a:latin typeface="Bliss Pro" charset="0"/>
              </a:defRPr>
            </a:lvl1pPr>
          </a:lstStyle>
          <a:p>
            <a:r>
              <a:rPr lang="en-US" dirty="0"/>
              <a:t>Optional Add-On Packages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DF6410-598E-016C-0DBE-2243173F082E}"/>
              </a:ext>
            </a:extLst>
          </p:cNvPr>
          <p:cNvSpPr txBox="1"/>
          <p:nvPr/>
        </p:nvSpPr>
        <p:spPr>
          <a:xfrm>
            <a:off x="451759" y="1723961"/>
            <a:ext cx="2471056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solidFill>
                  <a:srgbClr val="7030A0"/>
                </a:solidFill>
                <a:latin typeface="Aptos" panose="020B0004020202020204" pitchFamily="34" charset="0"/>
              </a:rPr>
              <a:t>1. Lounge Access</a:t>
            </a:r>
          </a:p>
          <a:p>
            <a:pPr marL="574675" lvl="1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Access to </a:t>
            </a:r>
            <a:r>
              <a:rPr lang="en-US" b="1" dirty="0" err="1">
                <a:latin typeface="Aptos" panose="020B0004020202020204" pitchFamily="34" charset="0"/>
              </a:rPr>
              <a:t>Majan</a:t>
            </a:r>
            <a:r>
              <a:rPr lang="en-US" b="1" dirty="0">
                <a:latin typeface="Aptos" panose="020B0004020202020204" pitchFamily="34" charset="0"/>
              </a:rPr>
              <a:t> Lounge</a:t>
            </a:r>
            <a:r>
              <a:rPr lang="en-US" dirty="0"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2C7A0C-8ADB-1A81-C051-093506DBC077}"/>
              </a:ext>
            </a:extLst>
          </p:cNvPr>
          <p:cNvSpPr txBox="1"/>
          <p:nvPr/>
        </p:nvSpPr>
        <p:spPr>
          <a:xfrm>
            <a:off x="3194958" y="1724236"/>
            <a:ext cx="2743201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solidFill>
                  <a:srgbClr val="7030A0"/>
                </a:solidFill>
                <a:latin typeface="Aptos" panose="020B0004020202020204" pitchFamily="34" charset="0"/>
              </a:rPr>
              <a:t>2. Surprise Gift Package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Optional personalized gift based on:</a:t>
            </a:r>
          </a:p>
          <a:p>
            <a:pPr marL="404813" lvl="1" indent="-169863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Occasion (birthday, honeymoon, first trip, etc.)</a:t>
            </a:r>
          </a:p>
          <a:p>
            <a:pPr marL="404813" lvl="1" indent="-169863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Client preference (selected during booking)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Delivered during arrival or departure meet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46610D-C438-F69D-4BF1-D15E0A0AE62D}"/>
              </a:ext>
            </a:extLst>
          </p:cNvPr>
          <p:cNvSpPr txBox="1"/>
          <p:nvPr/>
        </p:nvSpPr>
        <p:spPr>
          <a:xfrm>
            <a:off x="6096000" y="1726816"/>
            <a:ext cx="2743200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solidFill>
                  <a:srgbClr val="7030A0"/>
                </a:solidFill>
                <a:latin typeface="Aptos" panose="020B0004020202020204" pitchFamily="34" charset="0"/>
              </a:rPr>
              <a:t>3. Honeymoon &amp; Special Occasion Package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Flower bouquet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Personalized message card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Lounge access + mocktail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Romantic gift or themed souvenir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BC2F7F-F02C-2FD0-1355-4C18CAE63CB9}"/>
              </a:ext>
            </a:extLst>
          </p:cNvPr>
          <p:cNvSpPr txBox="1"/>
          <p:nvPr/>
        </p:nvSpPr>
        <p:spPr>
          <a:xfrm>
            <a:off x="8997042" y="1726816"/>
            <a:ext cx="2977244" cy="167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>
                <a:solidFill>
                  <a:srgbClr val="7030A0"/>
                </a:solidFill>
                <a:latin typeface="Aptos" panose="020B0004020202020204" pitchFamily="34" charset="0"/>
              </a:rPr>
              <a:t>4. Fast Track Only Package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Priority check-in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Immigration fast track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Escort to gate or transport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C119A21-8F00-9D7A-1FF0-65431614343C}"/>
              </a:ext>
            </a:extLst>
          </p:cNvPr>
          <p:cNvCxnSpPr/>
          <p:nvPr/>
        </p:nvCxnSpPr>
        <p:spPr>
          <a:xfrm>
            <a:off x="3058886" y="1661501"/>
            <a:ext cx="0" cy="29017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8CEEB6-980F-7B36-8060-85665FF4636D}"/>
              </a:ext>
            </a:extLst>
          </p:cNvPr>
          <p:cNvCxnSpPr/>
          <p:nvPr/>
        </p:nvCxnSpPr>
        <p:spPr>
          <a:xfrm>
            <a:off x="8839200" y="1723960"/>
            <a:ext cx="0" cy="29017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CF474C2-3242-742D-92E8-F1AC7F18E5C0}"/>
              </a:ext>
            </a:extLst>
          </p:cNvPr>
          <p:cNvCxnSpPr/>
          <p:nvPr/>
        </p:nvCxnSpPr>
        <p:spPr>
          <a:xfrm>
            <a:off x="5998029" y="1723961"/>
            <a:ext cx="0" cy="2901791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3948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3DDFB4-75D0-9A00-E59E-CBF21F73B761}"/>
              </a:ext>
            </a:extLst>
          </p:cNvPr>
          <p:cNvSpPr txBox="1"/>
          <p:nvPr/>
        </p:nvSpPr>
        <p:spPr>
          <a:xfrm>
            <a:off x="419100" y="382369"/>
            <a:ext cx="7233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spc="20" dirty="0">
                <a:solidFill>
                  <a:srgbClr val="0070C0"/>
                </a:solidFill>
                <a:latin typeface="Bliss Pro" charset="0"/>
              </a:rPr>
              <a:t>Additional Creative Service Ideas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72B16-055B-01E8-44D7-921B2C8A70C8}"/>
              </a:ext>
            </a:extLst>
          </p:cNvPr>
          <p:cNvSpPr txBox="1"/>
          <p:nvPr/>
        </p:nvSpPr>
        <p:spPr>
          <a:xfrm>
            <a:off x="762000" y="1711431"/>
            <a:ext cx="3673928" cy="18569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b="1" dirty="0">
                <a:latin typeface="Aptos" panose="020B0004020202020204" pitchFamily="34" charset="0"/>
              </a:rPr>
              <a:t>Kids &amp; Family Assist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Priority stroller or child seat support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Gift toy or snack for child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Coloring kit or small welcome pack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3CCB9-5DCD-0882-F649-2F3101861F25}"/>
              </a:ext>
            </a:extLst>
          </p:cNvPr>
          <p:cNvSpPr txBox="1"/>
          <p:nvPr/>
        </p:nvSpPr>
        <p:spPr>
          <a:xfrm>
            <a:off x="7652657" y="4851293"/>
            <a:ext cx="4144190" cy="157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b="1" dirty="0">
                <a:latin typeface="Aptos" panose="020B0004020202020204" pitchFamily="34" charset="0"/>
              </a:rPr>
              <a:t>Senior &amp; VIP Assist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Wheelchair coordination (if needed)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Dedicated concierge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VIP lane fast-tracking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Bottled water/snack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193D64-A7A8-5746-1A37-239800BA5A60}"/>
              </a:ext>
            </a:extLst>
          </p:cNvPr>
          <p:cNvSpPr txBox="1"/>
          <p:nvPr/>
        </p:nvSpPr>
        <p:spPr>
          <a:xfrm>
            <a:off x="4384221" y="2911760"/>
            <a:ext cx="3423557" cy="21339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</a:pPr>
            <a:r>
              <a:rPr lang="en-US" b="1" dirty="0">
                <a:latin typeface="Aptos" panose="020B0004020202020204" pitchFamily="34" charset="0"/>
              </a:rPr>
              <a:t>Corporate &amp; Group Travel Support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Group handling with name boards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Coordination with transport</a:t>
            </a:r>
          </a:p>
          <a:p>
            <a:pPr marL="117475" indent="-117475">
              <a:buFont typeface="Arial" panose="020B0604020202020204" pitchFamily="34" charset="0"/>
              <a:buChar char="•"/>
            </a:pPr>
            <a:r>
              <a:rPr lang="en-US" dirty="0">
                <a:latin typeface="Aptos" panose="020B0004020202020204" pitchFamily="34" charset="0"/>
              </a:rPr>
              <a:t>Welcome kits branded for companies</a:t>
            </a:r>
          </a:p>
        </p:txBody>
      </p:sp>
      <p:pic>
        <p:nvPicPr>
          <p:cNvPr id="14" name="Graphic 13" descr="Family with girl with solid fill">
            <a:extLst>
              <a:ext uri="{FF2B5EF4-FFF2-40B4-BE49-F238E27FC236}">
                <a16:creationId xmlns:a16="http://schemas.microsoft.com/office/drawing/2014/main" id="{6D66FD1C-92CF-49FE-D99E-C85051F67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4564" y="3568350"/>
            <a:ext cx="914400" cy="914400"/>
          </a:xfrm>
          <a:prstGeom prst="rect">
            <a:avLst/>
          </a:prstGeom>
        </p:spPr>
      </p:pic>
      <p:pic>
        <p:nvPicPr>
          <p:cNvPr id="16" name="Graphic 15" descr="Social network with solid fill">
            <a:extLst>
              <a:ext uri="{FF2B5EF4-FFF2-40B4-BE49-F238E27FC236}">
                <a16:creationId xmlns:a16="http://schemas.microsoft.com/office/drawing/2014/main" id="{42CF984D-C4DE-CC1F-BF85-42865BE1F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98198" y="1714500"/>
            <a:ext cx="1232264" cy="1232264"/>
          </a:xfrm>
          <a:prstGeom prst="rect">
            <a:avLst/>
          </a:prstGeom>
        </p:spPr>
      </p:pic>
      <p:pic>
        <p:nvPicPr>
          <p:cNvPr id="18" name="Graphic 17" descr="Roped Off with solid fill">
            <a:extLst>
              <a:ext uri="{FF2B5EF4-FFF2-40B4-BE49-F238E27FC236}">
                <a16:creationId xmlns:a16="http://schemas.microsoft.com/office/drawing/2014/main" id="{4410D4E7-CB83-A2AC-9753-C4D7D13B4F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69234" y="3568350"/>
            <a:ext cx="1240971" cy="100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5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17797C-B971-221F-EB8E-DC3C91F867E7}"/>
              </a:ext>
            </a:extLst>
          </p:cNvPr>
          <p:cNvSpPr txBox="1"/>
          <p:nvPr/>
        </p:nvSpPr>
        <p:spPr>
          <a:xfrm>
            <a:off x="419100" y="382369"/>
            <a:ext cx="61068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spc="20" dirty="0">
                <a:solidFill>
                  <a:srgbClr val="0070C0"/>
                </a:solidFill>
                <a:latin typeface="Bliss Pro" charset="0"/>
              </a:rPr>
              <a:t>Booking Process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32CB5AE-269E-512A-80BD-5B38626B4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063" y="1728519"/>
            <a:ext cx="9862828" cy="2472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80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7030A0"/>
                </a:solidFill>
                <a:effectLst/>
                <a:latin typeface="Aptos" panose="020B0004020202020204" pitchFamily="34" charset="0"/>
              </a:rPr>
              <a:t>Service booking through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:</a:t>
            </a:r>
          </a:p>
          <a:p>
            <a:pPr lvl="1" indent="-23495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Website portal</a:t>
            </a:r>
          </a:p>
          <a:p>
            <a:pPr lvl="1" indent="-23495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Travel agency partners</a:t>
            </a:r>
          </a:p>
          <a:p>
            <a:pPr lvl="1" indent="-23495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Airline codeshare (optional)</a:t>
            </a:r>
          </a:p>
          <a:p>
            <a:pPr lvl="1" indent="-23495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400" dirty="0">
                <a:latin typeface="Aptos" panose="020B0004020202020204" pitchFamily="34" charset="0"/>
              </a:rPr>
              <a:t>Walk In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ptos" panose="020B0004020202020204" pitchFamily="34" charset="0"/>
            </a:endParaRPr>
          </a:p>
          <a:p>
            <a:pPr marL="457200" lvl="2" indent="-23495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</a:rPr>
              <a:t>Passenger fills out preference form (for surprise, gifts, language, etc.)a</a:t>
            </a:r>
          </a:p>
        </p:txBody>
      </p:sp>
    </p:spTree>
    <p:extLst>
      <p:ext uri="{BB962C8B-B14F-4D97-AF65-F5344CB8AC3E}">
        <p14:creationId xmlns:p14="http://schemas.microsoft.com/office/powerpoint/2010/main" val="1573169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41B966-A59B-333F-6903-2986EF4F00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9101" y="391886"/>
            <a:ext cx="10515600" cy="636814"/>
          </a:xfrm>
        </p:spPr>
        <p:txBody>
          <a:bodyPr anchor="ctr">
            <a:normAutofit/>
          </a:bodyPr>
          <a:lstStyle/>
          <a:p>
            <a:r>
              <a:rPr lang="en-US" sz="3600" b="1" spc="20" dirty="0">
                <a:solidFill>
                  <a:srgbClr val="0070C0"/>
                </a:solidFill>
                <a:latin typeface="Bliss Pro" charset="0"/>
                <a:ea typeface="+mn-ea"/>
                <a:cs typeface="+mn-cs"/>
              </a:rPr>
              <a:t>Package Examples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DFF1A57-3BB2-2F42-FE32-B78988AE9A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732202"/>
              </p:ext>
            </p:extLst>
          </p:nvPr>
        </p:nvGraphicFramePr>
        <p:xfrm>
          <a:off x="838199" y="1538979"/>
          <a:ext cx="10515601" cy="4097321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828166">
                  <a:extLst>
                    <a:ext uri="{9D8B030D-6E8A-4147-A177-3AD203B41FA5}">
                      <a16:colId xmlns:a16="http://schemas.microsoft.com/office/drawing/2014/main" val="3649512353"/>
                    </a:ext>
                  </a:extLst>
                </a:gridCol>
                <a:gridCol w="5204344">
                  <a:extLst>
                    <a:ext uri="{9D8B030D-6E8A-4147-A177-3AD203B41FA5}">
                      <a16:colId xmlns:a16="http://schemas.microsoft.com/office/drawing/2014/main" val="4281574215"/>
                    </a:ext>
                  </a:extLst>
                </a:gridCol>
                <a:gridCol w="2483091">
                  <a:extLst>
                    <a:ext uri="{9D8B030D-6E8A-4147-A177-3AD203B41FA5}">
                      <a16:colId xmlns:a16="http://schemas.microsoft.com/office/drawing/2014/main" val="2552861585"/>
                    </a:ext>
                  </a:extLst>
                </a:gridCol>
              </a:tblGrid>
              <a:tr h="679981"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Package Name</a:t>
                      </a:r>
                    </a:p>
                  </a:txBody>
                  <a:tcPr marL="122048" marR="87177" marT="87177" marB="174354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Included Services</a:t>
                      </a:r>
                    </a:p>
                  </a:txBody>
                  <a:tcPr marL="122048" marR="87177" marT="87177" marB="174354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Price (Example)</a:t>
                      </a:r>
                    </a:p>
                  </a:txBody>
                  <a:tcPr marL="122048" marR="87177" marT="87177" marB="174354" anchor="ctr"/>
                </a:tc>
                <a:extLst>
                  <a:ext uri="{0D108BD9-81ED-4DB2-BD59-A6C34878D82A}">
                    <a16:rowId xmlns:a16="http://schemas.microsoft.com/office/drawing/2014/main" val="4198552657"/>
                  </a:ext>
                </a:extLst>
              </a:tr>
              <a:tr h="679981">
                <a:tc>
                  <a:txBody>
                    <a:bodyPr/>
                    <a:lstStyle/>
                    <a:p>
                      <a:r>
                        <a:rPr lang="en-US" sz="2300" b="1" cap="none" spc="0" dirty="0">
                          <a:solidFill>
                            <a:schemeClr val="tx1"/>
                          </a:solidFill>
                        </a:rPr>
                        <a:t>Standard</a:t>
                      </a:r>
                      <a:endParaRPr lang="en-US" sz="2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048" marR="87177" marT="87177" marB="174354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Meet + Escort + Baggage Help</a:t>
                      </a:r>
                    </a:p>
                  </a:txBody>
                  <a:tcPr marL="122048" marR="87177" marT="87177" marB="174354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$$</a:t>
                      </a:r>
                    </a:p>
                  </a:txBody>
                  <a:tcPr marL="122048" marR="87177" marT="87177" marB="174354" anchor="ctr"/>
                </a:tc>
                <a:extLst>
                  <a:ext uri="{0D108BD9-81ED-4DB2-BD59-A6C34878D82A}">
                    <a16:rowId xmlns:a16="http://schemas.microsoft.com/office/drawing/2014/main" val="2565283306"/>
                  </a:ext>
                </a:extLst>
              </a:tr>
              <a:tr h="1028689">
                <a:tc>
                  <a:txBody>
                    <a:bodyPr/>
                    <a:lstStyle/>
                    <a:p>
                      <a:r>
                        <a:rPr lang="en-US" sz="2300" b="1" cap="none" spc="0" dirty="0">
                          <a:solidFill>
                            <a:schemeClr val="tx1"/>
                          </a:solidFill>
                        </a:rPr>
                        <a:t>Premium</a:t>
                      </a:r>
                      <a:endParaRPr lang="en-US" sz="2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2048" marR="87177" marT="87177" marB="174354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Standard + Lounge Access + Fast Track</a:t>
                      </a:r>
                    </a:p>
                  </a:txBody>
                  <a:tcPr marL="122048" marR="87177" marT="87177" marB="174354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$$$</a:t>
                      </a:r>
                    </a:p>
                  </a:txBody>
                  <a:tcPr marL="122048" marR="87177" marT="87177" marB="174354" anchor="ctr"/>
                </a:tc>
                <a:extLst>
                  <a:ext uri="{0D108BD9-81ED-4DB2-BD59-A6C34878D82A}">
                    <a16:rowId xmlns:a16="http://schemas.microsoft.com/office/drawing/2014/main" val="3913016570"/>
                  </a:ext>
                </a:extLst>
              </a:tr>
              <a:tr h="1028689">
                <a:tc>
                  <a:txBody>
                    <a:bodyPr/>
                    <a:lstStyle/>
                    <a:p>
                      <a:r>
                        <a:rPr lang="en-US" sz="2300" b="1" cap="none" spc="0">
                          <a:solidFill>
                            <a:schemeClr val="tx1"/>
                          </a:solidFill>
                        </a:rPr>
                        <a:t>Luxury</a:t>
                      </a:r>
                      <a:endParaRPr lang="en-US" sz="2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048" marR="87177" marT="87177" marB="174354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Premium + Surprise Gift + Fragrance Towel + Photo</a:t>
                      </a:r>
                    </a:p>
                  </a:txBody>
                  <a:tcPr marL="122048" marR="87177" marT="87177" marB="174354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$$$$</a:t>
                      </a:r>
                    </a:p>
                  </a:txBody>
                  <a:tcPr marL="122048" marR="87177" marT="87177" marB="174354" anchor="ctr"/>
                </a:tc>
                <a:extLst>
                  <a:ext uri="{0D108BD9-81ED-4DB2-BD59-A6C34878D82A}">
                    <a16:rowId xmlns:a16="http://schemas.microsoft.com/office/drawing/2014/main" val="1695569087"/>
                  </a:ext>
                </a:extLst>
              </a:tr>
              <a:tr h="679981">
                <a:tc>
                  <a:txBody>
                    <a:bodyPr/>
                    <a:lstStyle/>
                    <a:p>
                      <a:r>
                        <a:rPr lang="en-US" sz="2300" b="1" cap="none" spc="0">
                          <a:solidFill>
                            <a:schemeClr val="tx1"/>
                          </a:solidFill>
                        </a:rPr>
                        <a:t>Occasion Special</a:t>
                      </a:r>
                      <a:endParaRPr lang="en-US" sz="2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2048" marR="87177" marT="87177" marB="174354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Luxury + Flower + Personalized Card</a:t>
                      </a:r>
                    </a:p>
                  </a:txBody>
                  <a:tcPr marL="122048" marR="87177" marT="87177" marB="174354" anchor="ctr"/>
                </a:tc>
                <a:tc>
                  <a:txBody>
                    <a:bodyPr/>
                    <a:lstStyle/>
                    <a:p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$$$$+</a:t>
                      </a:r>
                    </a:p>
                  </a:txBody>
                  <a:tcPr marL="122048" marR="87177" marT="87177" marB="174354" anchor="ctr"/>
                </a:tc>
                <a:extLst>
                  <a:ext uri="{0D108BD9-81ED-4DB2-BD59-A6C34878D82A}">
                    <a16:rowId xmlns:a16="http://schemas.microsoft.com/office/drawing/2014/main" val="2842383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026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412190-E24D-C7DF-4476-5A757DA3B31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9100" y="422274"/>
            <a:ext cx="4739595" cy="6064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600" b="1" spc="20" dirty="0">
                <a:solidFill>
                  <a:srgbClr val="0070C0"/>
                </a:solidFill>
                <a:latin typeface="Bliss Pro" charset="0"/>
                <a:ea typeface="+mn-ea"/>
                <a:cs typeface="+mn-cs"/>
              </a:rPr>
              <a:t>Manpower required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91196-A990-8401-1422-9F1F931CB1A5}"/>
              </a:ext>
            </a:extLst>
          </p:cNvPr>
          <p:cNvSpPr txBox="1"/>
          <p:nvPr/>
        </p:nvSpPr>
        <p:spPr>
          <a:xfrm>
            <a:off x="762000" y="2514599"/>
            <a:ext cx="2934788" cy="2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b="1" kern="1200" dirty="0">
                <a:latin typeface="Aptos" panose="020B0004020202020204" pitchFamily="34" charset="0"/>
              </a:rPr>
              <a:t>Day Shift</a:t>
            </a:r>
            <a:r>
              <a:rPr lang="en-US" kern="1200" dirty="0">
                <a:latin typeface="Aptos" panose="020B0004020202020204" pitchFamily="34" charset="0"/>
              </a:rPr>
              <a:t>: 5    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b="1" kern="1200" dirty="0">
                <a:latin typeface="Aptos" panose="020B0004020202020204" pitchFamily="34" charset="0"/>
              </a:rPr>
              <a:t>Night Shift</a:t>
            </a:r>
            <a:r>
              <a:rPr lang="en-US" kern="1200" dirty="0">
                <a:latin typeface="Aptos" panose="020B0004020202020204" pitchFamily="34" charset="0"/>
              </a:rPr>
              <a:t>: 5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b="1" kern="1200" dirty="0">
                <a:latin typeface="Aptos" panose="020B0004020202020204" pitchFamily="34" charset="0"/>
              </a:rPr>
              <a:t>Total Daily Staff</a:t>
            </a:r>
            <a:r>
              <a:rPr lang="en-US" kern="1200" dirty="0">
                <a:latin typeface="Aptos" panose="020B0004020202020204" pitchFamily="34" charset="0"/>
              </a:rPr>
              <a:t>: 10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kern="1200" dirty="0">
                <a:latin typeface="Aptos" panose="020B0004020202020204" pitchFamily="34" charset="0"/>
              </a:rPr>
              <a:t>With 4-on / 4-off rotation, </a:t>
            </a:r>
          </a:p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b="1" kern="1200" dirty="0">
                <a:latin typeface="Aptos" panose="020B0004020202020204" pitchFamily="34" charset="0"/>
              </a:rPr>
              <a:t>10 x 2 = 20 staff</a:t>
            </a:r>
            <a:endParaRPr lang="en-US" kern="1200" dirty="0">
              <a:latin typeface="Aptos" panose="020B00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FD4F737-4CB2-960F-8FA2-30D836E70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798585"/>
              </p:ext>
            </p:extLst>
          </p:nvPr>
        </p:nvGraphicFramePr>
        <p:xfrm>
          <a:off x="3540035" y="1714500"/>
          <a:ext cx="8219303" cy="4909458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867988">
                  <a:extLst>
                    <a:ext uri="{9D8B030D-6E8A-4147-A177-3AD203B41FA5}">
                      <a16:colId xmlns:a16="http://schemas.microsoft.com/office/drawing/2014/main" val="4167049201"/>
                    </a:ext>
                  </a:extLst>
                </a:gridCol>
                <a:gridCol w="1933303">
                  <a:extLst>
                    <a:ext uri="{9D8B030D-6E8A-4147-A177-3AD203B41FA5}">
                      <a16:colId xmlns:a16="http://schemas.microsoft.com/office/drawing/2014/main" val="3639012417"/>
                    </a:ext>
                  </a:extLst>
                </a:gridCol>
                <a:gridCol w="2024743">
                  <a:extLst>
                    <a:ext uri="{9D8B030D-6E8A-4147-A177-3AD203B41FA5}">
                      <a16:colId xmlns:a16="http://schemas.microsoft.com/office/drawing/2014/main" val="1789174392"/>
                    </a:ext>
                  </a:extLst>
                </a:gridCol>
                <a:gridCol w="2393269">
                  <a:extLst>
                    <a:ext uri="{9D8B030D-6E8A-4147-A177-3AD203B41FA5}">
                      <a16:colId xmlns:a16="http://schemas.microsoft.com/office/drawing/2014/main" val="3310177193"/>
                    </a:ext>
                  </a:extLst>
                </a:gridCol>
              </a:tblGrid>
              <a:tr h="869675"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solidFill>
                            <a:srgbClr val="7030A0"/>
                          </a:solidFill>
                          <a:latin typeface="Aptos" panose="020B0004020202020204" pitchFamily="34" charset="0"/>
                        </a:rPr>
                        <a:t>Area Covered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solidFill>
                            <a:srgbClr val="7030A0"/>
                          </a:solidFill>
                          <a:latin typeface="Aptos" panose="020B0004020202020204" pitchFamily="34" charset="0"/>
                        </a:rPr>
                        <a:t>Role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solidFill>
                            <a:srgbClr val="7030A0"/>
                          </a:solidFill>
                          <a:latin typeface="Aptos" panose="020B0004020202020204" pitchFamily="34" charset="0"/>
                        </a:rPr>
                        <a:t>Staff per Shift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cap="none" spc="0" dirty="0">
                          <a:solidFill>
                            <a:srgbClr val="7030A0"/>
                          </a:solidFill>
                          <a:latin typeface="Aptos" panose="020B0004020202020204" pitchFamily="34" charset="0"/>
                        </a:rPr>
                        <a:t>Notes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507076"/>
                  </a:ext>
                </a:extLst>
              </a:tr>
              <a:tr h="949830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Departure Area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Meet &amp; Assist Agent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Passenger greeting, check-in escort, fast-track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216589"/>
                  </a:ext>
                </a:extLst>
              </a:tr>
              <a:tr h="949830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Arrival Area</a:t>
                      </a:r>
                      <a:endParaRPr lang="en-US" sz="16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Meet &amp; Assist Agent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Arrival gate meet, immigration fast-track, transport escort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6484922"/>
                  </a:ext>
                </a:extLst>
              </a:tr>
              <a:tr h="949830">
                <a:tc>
                  <a:txBody>
                    <a:bodyPr/>
                    <a:lstStyle/>
                    <a:p>
                      <a:r>
                        <a:rPr lang="en-US" sz="1600" b="1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Porter Support</a:t>
                      </a:r>
                      <a:endParaRPr lang="en-US" sz="1600" cap="none" spc="0" dirty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Porter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a-DK" sz="1600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1 at departure, 1 at arrival for baggage and special handling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6292813"/>
                  </a:ext>
                </a:extLst>
              </a:tr>
              <a:tr h="1190293">
                <a:tc>
                  <a:txBody>
                    <a:bodyPr/>
                    <a:lstStyle/>
                    <a:p>
                      <a:r>
                        <a:rPr lang="en-US" sz="1600" b="1" cap="none" spc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Booking Coordination</a:t>
                      </a:r>
                      <a:endParaRPr lang="en-US" sz="1600" cap="none" spc="0">
                        <a:solidFill>
                          <a:schemeClr val="tx1"/>
                        </a:solidFill>
                        <a:latin typeface="Aptos" panose="020B0004020202020204" pitchFamily="34" charset="0"/>
                      </a:endParaRP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Reservation Agent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1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cap="none" spc="0" dirty="0">
                          <a:solidFill>
                            <a:schemeClr val="tx1"/>
                          </a:solidFill>
                          <a:latin typeface="Aptos" panose="020B0004020202020204" pitchFamily="34" charset="0"/>
                        </a:rPr>
                        <a:t>Remote or on-site, handles booking, reminders, special requests</a:t>
                      </a:r>
                    </a:p>
                  </a:txBody>
                  <a:tcPr marL="50311" marR="50311" marT="50311" marB="10062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2956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9889264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2191392-76D8-445B-A70E-C67CA8F133E6}" vid="{63D1FCC2-2DF2-4224-8559-A1FB53B5BE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185</TotalTime>
  <Words>563</Words>
  <Application>Microsoft Office PowerPoint</Application>
  <PresentationFormat>Widescreen</PresentationFormat>
  <Paragraphs>129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Aptos</vt:lpstr>
      <vt:lpstr>Arial</vt:lpstr>
      <vt:lpstr>Bliss Pro</vt:lpstr>
      <vt:lpstr>Bliss Pro Medium</vt:lpstr>
      <vt:lpstr>Calibri</vt:lpstr>
      <vt:lpstr>Calibri Light</vt:lpstr>
      <vt:lpstr>Courier New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Package Examples</vt:lpstr>
      <vt:lpstr>Manpower required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Oman Air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Hisham Al Balushi</dc:creator>
  <cp:lastModifiedBy>Hisham Al Balushi</cp:lastModifiedBy>
  <cp:revision>2</cp:revision>
  <dcterms:created xsi:type="dcterms:W3CDTF">2025-05-06T16:20:32Z</dcterms:created>
  <dcterms:modified xsi:type="dcterms:W3CDTF">2025-05-06T19:25:50Z</dcterms:modified>
</cp:coreProperties>
</file>